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5" r:id="rId8"/>
    <p:sldId id="261" r:id="rId9"/>
    <p:sldId id="262" r:id="rId10"/>
    <p:sldId id="263" r:id="rId11"/>
    <p:sldId id="264" r:id="rId12"/>
    <p:sldId id="267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e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.png"/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GIF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e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61795" y="1092200"/>
            <a:ext cx="9144000" cy="1308100"/>
          </a:xfrm>
        </p:spPr>
        <p:txBody>
          <a:bodyPr/>
          <a:p>
            <a:r>
              <a:rPr lang="zh-CN" altLang="en-US"/>
              <a:t>树莓工装硬件特性及接口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51320" y="4183380"/>
            <a:ext cx="4291965" cy="584835"/>
          </a:xfrm>
        </p:spPr>
        <p:txBody>
          <a:bodyPr>
            <a:noAutofit/>
          </a:bodyPr>
          <a:p>
            <a:r>
              <a:rPr lang="zh-CN" altLang="en-US" sz="4000" b="1"/>
              <a:t>姚济壮 </a:t>
            </a:r>
            <a:r>
              <a:rPr lang="en-US" altLang="zh-CN" sz="4000" b="1"/>
              <a:t>2018-12-11</a:t>
            </a:r>
            <a:endParaRPr lang="en-US" altLang="zh-CN" sz="40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3560" y="2552065"/>
            <a:ext cx="4322445" cy="3032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树莓应用案例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5535" y="1595755"/>
            <a:ext cx="4864100" cy="4749800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6111875" y="843915"/>
          <a:ext cx="5858510" cy="564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7759700" imgH="7581900" progId="Visio.Drawing.11">
                  <p:embed/>
                </p:oleObj>
              </mc:Choice>
              <mc:Fallback>
                <p:oleObj name="" r:id="rId2" imgW="7759700" imgH="7581900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1875" y="843915"/>
                        <a:ext cx="5858510" cy="564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同侧圆角矩形 8"/>
          <p:cNvSpPr/>
          <p:nvPr/>
        </p:nvSpPr>
        <p:spPr>
          <a:xfrm>
            <a:off x="1186815" y="2600960"/>
            <a:ext cx="4803775" cy="2701925"/>
          </a:xfrm>
          <a:prstGeom prst="round2SameRect">
            <a:avLst/>
          </a:prstGeom>
          <a:noFill/>
          <a:ln w="28575" cmpd="dbl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结束语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904855" cy="386334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通过上面对树莓工装硬件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简单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/>
              <a:t>介绍，希望大家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</a:t>
            </a:r>
            <a:r>
              <a:rPr lang="en-US" altLang="zh-CN"/>
              <a:t>1</a:t>
            </a:r>
            <a:r>
              <a:rPr lang="zh-CN" altLang="en-US"/>
              <a:t>）：对我们的树莓工装的硬件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      功能有个全面的了解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2</a:t>
            </a:r>
            <a:r>
              <a:rPr lang="zh-CN" altLang="en-US"/>
              <a:t>）：</a:t>
            </a:r>
            <a:r>
              <a:rPr lang="zh-CN" altLang="en-US">
                <a:sym typeface="+mn-ea"/>
              </a:rPr>
              <a:t>能够完成</a:t>
            </a:r>
            <a:r>
              <a:rPr lang="zh-CN" altLang="en-US">
                <a:sym typeface="+mn-ea"/>
              </a:rPr>
              <a:t>简单的测试工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装硬件接线。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2944495" y="5108575"/>
          <a:ext cx="2250440" cy="1572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762625" imgH="5962650" progId="Paint.Picture">
                  <p:embed/>
                </p:oleObj>
              </mc:Choice>
              <mc:Fallback>
                <p:oleObj name="" r:id="rId1" imgW="5762625" imgH="59626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4495" y="5108575"/>
                        <a:ext cx="2250440" cy="1572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20" y="2690495"/>
            <a:ext cx="4496435" cy="2850515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5999480" y="1016000"/>
            <a:ext cx="2592705" cy="1555115"/>
          </a:xfrm>
          <a:prstGeom prst="wedgeRoundRectCallout">
            <a:avLst>
              <a:gd name="adj1" fmla="val 26120"/>
              <a:gd name="adj2" fmla="val 670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420" y="1081405"/>
            <a:ext cx="2028825" cy="1423670"/>
          </a:xfrm>
          <a:prstGeom prst="rect">
            <a:avLst/>
          </a:prstGeom>
        </p:spPr>
      </p:pic>
      <p:sp>
        <p:nvSpPr>
          <p:cNvPr id="9" name="云形标注 8"/>
          <p:cNvSpPr/>
          <p:nvPr/>
        </p:nvSpPr>
        <p:spPr>
          <a:xfrm>
            <a:off x="9220835" y="431165"/>
            <a:ext cx="2828925" cy="2139950"/>
          </a:xfrm>
          <a:prstGeom prst="cloudCallout">
            <a:avLst>
              <a:gd name="adj1" fmla="val 4288"/>
              <a:gd name="adj2" fmla="val 59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650" y="913765"/>
            <a:ext cx="1724660" cy="11753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905" y="3810"/>
            <a:ext cx="12172315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树莓工装整机框图</a:t>
            </a:r>
            <a:endParaRPr lang="zh-CN" altLang="en-US" b="1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486660" y="1825625"/>
          <a:ext cx="7218045" cy="435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620000" imgH="4593590" progId="Visio.Drawing.11">
                  <p:embed/>
                </p:oleObj>
              </mc:Choice>
              <mc:Fallback>
                <p:oleObj name="" r:id="rId1" imgW="7620000" imgH="4593590" progId="Visio.Drawing.11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6660" y="1825625"/>
                        <a:ext cx="7218045" cy="435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树莓派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830" y="1691005"/>
            <a:ext cx="6472555" cy="4281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0" y="1608455"/>
            <a:ext cx="4368800" cy="4436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底板</a:t>
            </a:r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969010" y="1439545"/>
          <a:ext cx="10600690" cy="5297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47655" imgH="5219700" progId="Paint.Picture">
                  <p:embed/>
                </p:oleObj>
              </mc:Choice>
              <mc:Fallback>
                <p:oleObj name="" r:id="rId1" imgW="10447655" imgH="52197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69010" y="1439545"/>
                        <a:ext cx="10600690" cy="5297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152810468735794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685" y="3950970"/>
            <a:ext cx="1040130" cy="1040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底板</a:t>
            </a:r>
            <a:r>
              <a:rPr lang="en-US" altLang="zh-CN"/>
              <a:t>---</a:t>
            </a:r>
            <a:r>
              <a:rPr lang="zh-CN" altLang="en-US"/>
              <a:t>续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2850" y="1755775"/>
            <a:ext cx="5000625" cy="4351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555" y="365125"/>
            <a:ext cx="3430270" cy="2557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365" y="4916170"/>
            <a:ext cx="3287395" cy="1755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815" y="2922270"/>
            <a:ext cx="3088640" cy="17379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530" y="2922270"/>
            <a:ext cx="2235835" cy="14884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235" y="5039360"/>
            <a:ext cx="2608580" cy="13042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底板</a:t>
            </a:r>
            <a:r>
              <a:rPr lang="en-US" altLang="zh-CN"/>
              <a:t>---</a:t>
            </a:r>
            <a:r>
              <a:rPr lang="zh-CN" altLang="en-US"/>
              <a:t>续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本页主要介绍</a:t>
            </a:r>
            <a:r>
              <a:rPr lang="en-US" altLang="zh-CN"/>
              <a:t>RS232</a:t>
            </a:r>
            <a:r>
              <a:rPr lang="zh-CN" altLang="en-US"/>
              <a:t>与</a:t>
            </a:r>
            <a:r>
              <a:rPr lang="en-US" altLang="zh-CN"/>
              <a:t>RS485</a:t>
            </a:r>
            <a:r>
              <a:rPr lang="zh-CN" altLang="en-US"/>
              <a:t>的区别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</a:t>
            </a:r>
            <a:r>
              <a:rPr lang="zh-CN" altLang="en-US" sz="1600"/>
              <a:t> 1：</a:t>
            </a:r>
            <a:r>
              <a:rPr lang="zh-CN" altLang="en-US" sz="1600"/>
              <a:t>传输方式不同： RS-232采取不平衡传输方式，即所谓单端通讯；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                             而RS485则采用平衡传输，即差分传输方式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    </a:t>
            </a:r>
            <a:r>
              <a:rPr lang="en-US" altLang="zh-CN" sz="1600"/>
              <a:t>2</a:t>
            </a:r>
            <a:r>
              <a:rPr lang="zh-CN" altLang="en-US" sz="1600"/>
              <a:t>：传输距离不同：RS-232适合本地设备之间的通信，传输距离一般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                            不超过20m；而RS-485的传输距离为几十米到上千米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    </a:t>
            </a:r>
            <a:r>
              <a:rPr lang="en-US" altLang="zh-CN" sz="1600"/>
              <a:t>3</a:t>
            </a:r>
            <a:r>
              <a:rPr lang="zh-CN" altLang="en-US" sz="1600"/>
              <a:t>：RS-232 只允许一对一通信；而RS-485 接口在总线上是允许连接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                             多达128个收发器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    </a:t>
            </a:r>
            <a:r>
              <a:rPr lang="en-US" altLang="zh-CN" sz="1600"/>
              <a:t>4</a:t>
            </a:r>
            <a:r>
              <a:rPr lang="zh-CN" altLang="en-US" sz="1600"/>
              <a:t>：电平不同：</a:t>
            </a:r>
            <a:r>
              <a:rPr lang="en-US" altLang="zh-CN" sz="1600"/>
              <a:t>RS232</a:t>
            </a:r>
            <a:r>
              <a:rPr lang="zh-CN" altLang="en-US" sz="1600"/>
              <a:t>、</a:t>
            </a:r>
            <a:r>
              <a:rPr lang="en-US" altLang="zh-CN" sz="1600"/>
              <a:t>TX</a:t>
            </a:r>
            <a:r>
              <a:rPr lang="zh-CN" altLang="en-US" sz="1600"/>
              <a:t>高电平为 +5～+15V，低电平为-5～-15V电平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                                                </a:t>
            </a:r>
            <a:r>
              <a:rPr lang="en-US" altLang="zh-CN" sz="1600"/>
              <a:t>RX</a:t>
            </a:r>
            <a:r>
              <a:rPr lang="zh-CN" altLang="en-US" sz="1600">
                <a:sym typeface="+mn-ea"/>
              </a:rPr>
              <a:t>高电平为 +3～+12V，低电平为-</a:t>
            </a: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～-1</a:t>
            </a: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V电平</a:t>
            </a:r>
            <a:endParaRPr lang="zh-CN" altLang="en-US" sz="1600">
              <a:sym typeface="+mn-ea"/>
            </a:endParaRPr>
          </a:p>
          <a:p>
            <a:pPr marL="0" indent="0">
              <a:buNone/>
            </a:pPr>
            <a:r>
              <a:rPr lang="en-US" altLang="zh-CN" sz="1600"/>
              <a:t>                                    RS485</a:t>
            </a:r>
            <a:r>
              <a:rPr lang="zh-CN" altLang="en-US" sz="1600"/>
              <a:t>、发送时高</a:t>
            </a:r>
            <a:r>
              <a:rPr lang="zh-CN" altLang="en-US" sz="1600">
                <a:sym typeface="+mn-ea"/>
              </a:rPr>
              <a:t>电平为</a:t>
            </a:r>
            <a:r>
              <a:rPr lang="zh-CN" altLang="en-US" sz="1600"/>
              <a:t>A、B之间+2～+6V，低电平为-2～6V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                                         接收时高电平为AB之间大于+200mV，低电平为小于-200mV</a:t>
            </a:r>
            <a:endParaRPr lang="zh-CN" altLang="en-US" sz="1600"/>
          </a:p>
        </p:txBody>
      </p:sp>
      <p:graphicFrame>
        <p:nvGraphicFramePr>
          <p:cNvPr id="7" name="对象 6"/>
          <p:cNvGraphicFramePr/>
          <p:nvPr/>
        </p:nvGraphicFramePr>
        <p:xfrm>
          <a:off x="6256655" y="365125"/>
          <a:ext cx="3425825" cy="174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7286625" imgH="3905250" progId="Paint.Picture">
                  <p:embed/>
                </p:oleObj>
              </mc:Choice>
              <mc:Fallback>
                <p:oleObj name="" r:id="rId1" imgW="7286625" imgH="39052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56655" y="365125"/>
                        <a:ext cx="3425825" cy="1746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480" y="365125"/>
            <a:ext cx="2357120" cy="2547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395" y="3275330"/>
            <a:ext cx="4307205" cy="1573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灯板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H="1" flipV="1">
            <a:off x="5194935" y="3028950"/>
            <a:ext cx="2022475" cy="546798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825" y="2157095"/>
            <a:ext cx="8134350" cy="2543175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10222865" y="2506345"/>
            <a:ext cx="1287145" cy="611505"/>
          </a:xfrm>
          <a:prstGeom prst="wedgeEllipseCallout">
            <a:avLst>
              <a:gd name="adj1" fmla="val -71357"/>
              <a:gd name="adj2" fmla="val 99948"/>
            </a:avLst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遥信板插槽</a:t>
            </a:r>
            <a:endParaRPr lang="zh-CN" altLang="en-US"/>
          </a:p>
        </p:txBody>
      </p:sp>
      <p:sp>
        <p:nvSpPr>
          <p:cNvPr id="8" name="椭圆形标注 7"/>
          <p:cNvSpPr/>
          <p:nvPr/>
        </p:nvSpPr>
        <p:spPr>
          <a:xfrm>
            <a:off x="838200" y="2506345"/>
            <a:ext cx="1343025" cy="611505"/>
          </a:xfrm>
          <a:prstGeom prst="wedgeEllipseCallout">
            <a:avLst>
              <a:gd name="adj1" fmla="val 53263"/>
              <a:gd name="adj2" fmla="val 7866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遥控板插槽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541905" y="2247265"/>
            <a:ext cx="7256145" cy="869950"/>
          </a:xfrm>
          <a:prstGeom prst="roundRect">
            <a:avLst/>
          </a:prstGeom>
          <a:noFill/>
          <a:ln w="53975" cmpd="sng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3472815" y="1579245"/>
            <a:ext cx="3918585" cy="508635"/>
          </a:xfrm>
          <a:prstGeom prst="wedgeRoundRectCallout">
            <a:avLst>
              <a:gd name="adj1" fmla="val -18546"/>
              <a:gd name="adj2" fmla="val 113420"/>
              <a:gd name="adj3" fmla="val 16667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电源、运行、</a:t>
            </a:r>
            <a:r>
              <a:rPr lang="en-US" altLang="zh-CN"/>
              <a:t>RS232</a:t>
            </a:r>
            <a:r>
              <a:rPr lang="zh-CN" altLang="en-US"/>
              <a:t>、</a:t>
            </a:r>
            <a:r>
              <a:rPr lang="en-US" altLang="zh-CN"/>
              <a:t>RS485</a:t>
            </a:r>
            <a:r>
              <a:rPr lang="zh-CN" altLang="en-US"/>
              <a:t>灯指示</a:t>
            </a:r>
            <a:endParaRPr lang="zh-CN" altLang="en-US"/>
          </a:p>
        </p:txBody>
      </p:sp>
      <p:sp>
        <p:nvSpPr>
          <p:cNvPr id="11" name="椭圆形标注 10"/>
          <p:cNvSpPr/>
          <p:nvPr/>
        </p:nvSpPr>
        <p:spPr>
          <a:xfrm>
            <a:off x="9170035" y="5438775"/>
            <a:ext cx="1176655" cy="648335"/>
          </a:xfrm>
          <a:prstGeom prst="wedgeEllipseCallout">
            <a:avLst>
              <a:gd name="adj1" fmla="val -219940"/>
              <a:gd name="adj2" fmla="val 2561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底板插槽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遥信扩展板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03525" y="1758315"/>
            <a:ext cx="5750560" cy="4672965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6269355" y="1221105"/>
            <a:ext cx="1116330" cy="676910"/>
          </a:xfrm>
          <a:prstGeom prst="wedgeEllipseCallout">
            <a:avLst>
              <a:gd name="adj1" fmla="val -22582"/>
              <a:gd name="adj2" fmla="val 7570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输入插槽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4283075" y="1221105"/>
            <a:ext cx="1116330" cy="676910"/>
          </a:xfrm>
          <a:prstGeom prst="wedgeEllipseCallout">
            <a:avLst>
              <a:gd name="adj1" fmla="val -22582"/>
              <a:gd name="adj2" fmla="val 7570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输出插槽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970915" y="5256530"/>
            <a:ext cx="1573530" cy="676910"/>
          </a:xfrm>
          <a:prstGeom prst="wedgeEllipseCallout">
            <a:avLst>
              <a:gd name="adj1" fmla="val 165813"/>
              <a:gd name="adj2" fmla="val 6829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16</a:t>
            </a:r>
            <a:r>
              <a:rPr lang="zh-CN" altLang="en-US">
                <a:solidFill>
                  <a:schemeClr val="tx1"/>
                </a:solidFill>
              </a:rPr>
              <a:t>路开关量输入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1149350" y="2008505"/>
            <a:ext cx="1654175" cy="676910"/>
          </a:xfrm>
          <a:prstGeom prst="wedgeEllipseCallout">
            <a:avLst>
              <a:gd name="adj1" fmla="val 88848"/>
              <a:gd name="adj2" fmla="val 106660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扩展板超限报警灯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1111250" y="3333115"/>
            <a:ext cx="1116330" cy="676910"/>
          </a:xfrm>
          <a:prstGeom prst="wedgeEllipseCallout">
            <a:avLst>
              <a:gd name="adj1" fmla="val 150625"/>
              <a:gd name="adj2" fmla="val -49437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电源灯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015" y="45085"/>
            <a:ext cx="2586990" cy="66186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遥控扩展板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4445" y="1765300"/>
            <a:ext cx="6073775" cy="4632960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6269355" y="1221105"/>
            <a:ext cx="1116330" cy="676910"/>
          </a:xfrm>
          <a:prstGeom prst="wedgeEllipseCallout">
            <a:avLst>
              <a:gd name="adj1" fmla="val -22582"/>
              <a:gd name="adj2" fmla="val 7570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输入插槽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4283075" y="1221105"/>
            <a:ext cx="1116330" cy="676910"/>
          </a:xfrm>
          <a:prstGeom prst="wedgeEllipseCallout">
            <a:avLst>
              <a:gd name="adj1" fmla="val -22582"/>
              <a:gd name="adj2" fmla="val 7570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输出插槽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970915" y="5256530"/>
            <a:ext cx="1573530" cy="676910"/>
          </a:xfrm>
          <a:prstGeom prst="wedgeEllipseCallout">
            <a:avLst>
              <a:gd name="adj1" fmla="val 165813"/>
              <a:gd name="adj2" fmla="val 6829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16</a:t>
            </a:r>
            <a:r>
              <a:rPr lang="zh-CN" altLang="en-US">
                <a:solidFill>
                  <a:schemeClr val="tx1"/>
                </a:solidFill>
              </a:rPr>
              <a:t>路继电器输出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8449310" y="3663950"/>
            <a:ext cx="3527425" cy="2269490"/>
          </a:xfrm>
          <a:prstGeom prst="wedgeEllipseCallout">
            <a:avLst>
              <a:gd name="adj1" fmla="val -67065"/>
              <a:gd name="adj2" fmla="val 53161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外接</a:t>
            </a:r>
            <a:r>
              <a:rPr lang="en-US" altLang="zh-CN">
                <a:solidFill>
                  <a:schemeClr val="tx1"/>
                </a:solidFill>
              </a:rPr>
              <a:t>12V</a:t>
            </a:r>
            <a:r>
              <a:rPr lang="zh-CN" altLang="en-US">
                <a:solidFill>
                  <a:schemeClr val="tx1"/>
                </a:solidFill>
              </a:rPr>
              <a:t>输入，给继电器线圈供电，当有多块遥控扩展板时仅接任意一块即可，注意电源的功率要大于所有继电器线圈的总功率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971550" y="1898650"/>
            <a:ext cx="1654175" cy="676910"/>
          </a:xfrm>
          <a:prstGeom prst="wedgeEllipseCallout">
            <a:avLst>
              <a:gd name="adj1" fmla="val 88848"/>
              <a:gd name="adj2" fmla="val 106660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扩展板超限报警灯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971550" y="3253105"/>
            <a:ext cx="1116330" cy="676910"/>
          </a:xfrm>
          <a:prstGeom prst="wedgeEllipseCallout">
            <a:avLst>
              <a:gd name="adj1" fmla="val 150625"/>
              <a:gd name="adj2" fmla="val -49437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电源灯</a:t>
            </a: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4" name="对象 13"/>
          <p:cNvGraphicFramePr/>
          <p:nvPr/>
        </p:nvGraphicFramePr>
        <p:xfrm>
          <a:off x="9979025" y="191135"/>
          <a:ext cx="1741805" cy="347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2" imgW="1282700" imgH="3924300" progId="Visio.Drawing.11">
                  <p:embed/>
                </p:oleObj>
              </mc:Choice>
              <mc:Fallback>
                <p:oleObj name="" r:id="rId2" imgW="1282700" imgH="3924300" progId="Visio.Drawing.11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79025" y="191135"/>
                        <a:ext cx="1741805" cy="347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WPS 演示</Application>
  <PresentationFormat>宽屏</PresentationFormat>
  <Paragraphs>77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Visio.Drawing.11</vt:lpstr>
      <vt:lpstr>Paint.Picture</vt:lpstr>
      <vt:lpstr>Paint.Picture</vt:lpstr>
      <vt:lpstr>Visio.Drawing.11</vt:lpstr>
      <vt:lpstr>Visio.Drawing.11</vt:lpstr>
      <vt:lpstr>Paint.Picture</vt:lpstr>
      <vt:lpstr>树莓工装硬件特性及接口</vt:lpstr>
      <vt:lpstr>树莓工装整机框图</vt:lpstr>
      <vt:lpstr>树莓派</vt:lpstr>
      <vt:lpstr>底板</vt:lpstr>
      <vt:lpstr>底板---续</vt:lpstr>
      <vt:lpstr>PowerPoint 演示文稿</vt:lpstr>
      <vt:lpstr>灯板</vt:lpstr>
      <vt:lpstr>遥信扩展板</vt:lpstr>
      <vt:lpstr>遥控扩展板</vt:lpstr>
      <vt:lpstr>树莓应用案例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Edison</dc:creator>
  <cp:lastModifiedBy>Administrator</cp:lastModifiedBy>
  <cp:revision>28</cp:revision>
  <dcterms:created xsi:type="dcterms:W3CDTF">2018-12-11T12:22:00Z</dcterms:created>
  <dcterms:modified xsi:type="dcterms:W3CDTF">2018-12-12T08:54:22Z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